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71" r:id="rId13"/>
    <p:sldId id="272" r:id="rId14"/>
    <p:sldId id="273" r:id="rId15"/>
    <p:sldId id="287" r:id="rId16"/>
    <p:sldId id="274" r:id="rId17"/>
    <p:sldId id="275" r:id="rId18"/>
    <p:sldId id="276" r:id="rId19"/>
    <p:sldId id="277" r:id="rId20"/>
    <p:sldId id="278" r:id="rId21"/>
    <p:sldId id="288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86FF-B1D8-469F-85CC-150259231A5E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more-idey.ru/08/40-idey-iz-alyuminievyih-banok-chast-2.html" TargetMode="External"/><Relationship Id="rId3" Type="http://schemas.openxmlformats.org/officeDocument/2006/relationships/hyperlink" Target="http://lightbox.su/katalog/podelki/banki/podelki-iz-banok.shtml" TargetMode="External"/><Relationship Id="rId7" Type="http://schemas.openxmlformats.org/officeDocument/2006/relationships/hyperlink" Target="http://cluclu.ru/blog/podelki/702.html" TargetMode="External"/><Relationship Id="rId2" Type="http://schemas.openxmlformats.org/officeDocument/2006/relationships/hyperlink" Target="http://www.by-hand.ru/item/view/18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y-hand.ru/item/view/14789" TargetMode="External"/><Relationship Id="rId5" Type="http://schemas.openxmlformats.org/officeDocument/2006/relationships/hyperlink" Target="http://zapivo.net/vtorayazhisnveshey/item/igrushki-iz-yarlychkov-zhestyanykh-banok" TargetMode="External"/><Relationship Id="rId4" Type="http://schemas.openxmlformats.org/officeDocument/2006/relationships/hyperlink" Target="http://stranamasterov.ru/node/1473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6723" y="2625298"/>
            <a:ext cx="9017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361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клас</a:t>
            </a:r>
            <a:endParaRPr kumimoji="0" lang="uk-UA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dirty="0" smtClean="0"/>
              <a:t>Сплав міді і цинку, жовтого кольору.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 називається інструмент на зображені. Для чого його використовують?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сканирование0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32086"/>
            <a:ext cx="4392488" cy="36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56895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(одна вірна відповідь)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568952" cy="42043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28419" y="188640"/>
            <a:ext cx="3086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Кросворд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124744"/>
          <a:ext cx="7344816" cy="5400600"/>
        </p:xfrm>
        <a:graphic>
          <a:graphicData uri="http://schemas.openxmlformats.org/drawingml/2006/table">
            <a:tbl>
              <a:tblPr/>
              <a:tblGrid>
                <a:gridCol w="331778"/>
                <a:gridCol w="320775"/>
                <a:gridCol w="322467"/>
                <a:gridCol w="330085"/>
                <a:gridCol w="363093"/>
                <a:gridCol w="339395"/>
                <a:gridCol w="380021"/>
                <a:gridCol w="393563"/>
                <a:gridCol w="397794"/>
                <a:gridCol w="361401"/>
                <a:gridCol w="334318"/>
                <a:gridCol w="451963"/>
                <a:gridCol w="352937"/>
                <a:gridCol w="125263"/>
                <a:gridCol w="125263"/>
                <a:gridCol w="125263"/>
                <a:gridCol w="125263"/>
                <a:gridCol w="125263"/>
                <a:gridCol w="125263"/>
                <a:gridCol w="125263"/>
                <a:gridCol w="125263"/>
                <a:gridCol w="125263"/>
                <a:gridCol w="125263"/>
                <a:gridCol w="125263"/>
                <a:gridCol w="321622"/>
                <a:gridCol w="321622"/>
                <a:gridCol w="321622"/>
                <a:gridCol w="322467"/>
              </a:tblGrid>
              <a:tr h="540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І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0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Щ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І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І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6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399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Тема:Пошук необхідної інформації, її аналіз. Практична робота «Вибір виробу для проектування. Пошук необхідної інформації в різних інформаційних джерелах»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814627"/>
            <a:ext cx="8639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визначити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здійснювати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пошук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інтернет-ресурсів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дібрати виріб проекту та проаналізувати його.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Мета уроку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2880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Термін «інформація»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в середині ХХ століття ввів К.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Шеннон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відносно до теорії передачі кодів, яка отримала назву «Теорія інформації».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2585" y="1647136"/>
            <a:ext cx="883883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Усе інформаційне середовище поділяється на три типи джерел інформації: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предметно-речове середовище.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980728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айбільш поширені шляхи пошуку інформації: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вивчення бібліотечного каталогу;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за допомогою пошукових систем в Інтернеті;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комунікативний — можливість отримати необхідну консультацію вчителя, фахівця тієї галузі, яка є близькою до теми проекту.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інформаціюя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книгою на яку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звертати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Уважно вивчити титульну сторінку, де вказані основні відо­мості про книгу.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Ретельно ознайомитись із заголовками цієї книги, намагаючись зрозуміти, з яких розділів вона складається, в якій послідов­ності викладається матеріал; окремо звертати увагу, чи є в на­явності матеріал, який представлений графічними зображен­нями, схемами, зведеними таблицями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Уважно прочитати анотацію, передмову чи вступ книги або вис­новки, що дасть змогу скласти загальне уявлення про зміст, зрозуміти основне призначення книги.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Ознайомитися безпосередньо з основним текстом книги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131840" y="836712"/>
            <a:ext cx="0" cy="5832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48064" y="836712"/>
            <a:ext cx="0" cy="5760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187624" y="2780928"/>
            <a:ext cx="60486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331640" y="4725144"/>
            <a:ext cx="59046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hlinkClick r:id="rId2" action="ppaction://hlinksldjump"/>
          </p:cNvPr>
          <p:cNvSpPr/>
          <p:nvPr/>
        </p:nvSpPr>
        <p:spPr>
          <a:xfrm>
            <a:off x="1259632" y="908720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1" name="Прямоугольник 20">
            <a:hlinkClick r:id="rId3" action="ppaction://hlinksldjump"/>
          </p:cNvPr>
          <p:cNvSpPr/>
          <p:nvPr/>
        </p:nvSpPr>
        <p:spPr>
          <a:xfrm>
            <a:off x="3203848" y="908720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2" name="Прямоугольник 21">
            <a:hlinkClick r:id="rId4" action="ppaction://hlinksldjump"/>
          </p:cNvPr>
          <p:cNvSpPr/>
          <p:nvPr/>
        </p:nvSpPr>
        <p:spPr>
          <a:xfrm>
            <a:off x="5220072" y="908720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3" name="Прямоугольник 22">
            <a:hlinkClick r:id="rId5" action="ppaction://hlinksldjump"/>
          </p:cNvPr>
          <p:cNvSpPr/>
          <p:nvPr/>
        </p:nvSpPr>
        <p:spPr>
          <a:xfrm>
            <a:off x="5220072" y="4797152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3203848" y="4797152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25" name="Прямоугольник 24">
            <a:hlinkClick r:id="rId7" action="ppaction://hlinksldjump"/>
          </p:cNvPr>
          <p:cNvSpPr/>
          <p:nvPr/>
        </p:nvSpPr>
        <p:spPr>
          <a:xfrm>
            <a:off x="1259632" y="2852936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6" name="Прямоугольник 25">
            <a:hlinkClick r:id="rId8" action="ppaction://hlinksldjump"/>
          </p:cNvPr>
          <p:cNvSpPr/>
          <p:nvPr/>
        </p:nvSpPr>
        <p:spPr>
          <a:xfrm>
            <a:off x="1259632" y="4797152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3203848" y="2852936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30" name="Прямоугольник 29">
            <a:hlinkClick r:id="rId10" action="ppaction://hlinksldjump"/>
          </p:cNvPr>
          <p:cNvSpPr/>
          <p:nvPr/>
        </p:nvSpPr>
        <p:spPr>
          <a:xfrm>
            <a:off x="5220072" y="2852936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4890" y="0"/>
            <a:ext cx="607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«Хрестики-нулики»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>
            <a:hlinkClick r:id="rId11" action="ppaction://hlinksldjump"/>
          </p:cNvPr>
          <p:cNvSpPr/>
          <p:nvPr/>
        </p:nvSpPr>
        <p:spPr>
          <a:xfrm>
            <a:off x="8460432" y="6309320"/>
            <a:ext cx="68356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Інтернет — усесвітня асоціація комп’ютерних мереж або простіше —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Wide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(WWW), що дослівно означає «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всесвітняширока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павутина».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Браузер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програмне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забезпечення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комп'ютера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 іншого електронного пристрою, як правило,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під'єднаного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Інтернету, що дає можливість користувачеві взаємодіяти з текстом, малюнками або іншою інформацією.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2883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пошукова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спеціальній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описами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9024" y="1916832"/>
            <a:ext cx="8784976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Обговорити тему проекту.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43608" y="0"/>
            <a:ext cx="6965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Можливі теми творчих проектів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9512" y="1052736"/>
            <a:ext cx="31683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Іграшка для новорічної ялинки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 l="17694" t="72347" r="46897" b="407"/>
          <a:stretch>
            <a:fillRect/>
          </a:stretch>
        </p:blipFill>
        <p:spPr bwMode="auto">
          <a:xfrm>
            <a:off x="323528" y="2636912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940152" y="1196752"/>
            <a:ext cx="2232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вічник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5" descr="сканирование0002"/>
          <p:cNvPicPr>
            <a:picLocks noChangeAspect="1" noChangeArrowheads="1"/>
          </p:cNvPicPr>
          <p:nvPr/>
        </p:nvPicPr>
        <p:blipFill>
          <a:blip r:embed="rId3" cstate="print"/>
          <a:srcRect l="9717" t="55314" r="49991" b="2455"/>
          <a:stretch>
            <a:fillRect/>
          </a:stretch>
        </p:blipFill>
        <p:spPr bwMode="auto">
          <a:xfrm>
            <a:off x="5364088" y="2348880"/>
            <a:ext cx="23762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04248" y="2348880"/>
            <a:ext cx="9361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89248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Дібрати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проектований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виріб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джерелах</a:t>
            </a:r>
            <a:endParaRPr lang="uk-UA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06896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назва та призначення виробу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51133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3.Проаналізувати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моделі-аналоги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124744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– аналог  –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модель, що створена на основі базової моделі, але відрізняється формою деталей чи оздобленням.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3068960"/>
          <a:ext cx="6187810" cy="3064376"/>
        </p:xfrm>
        <a:graphic>
          <a:graphicData uri="http://schemas.openxmlformats.org/drawingml/2006/table">
            <a:tbl>
              <a:tblPr/>
              <a:tblGrid>
                <a:gridCol w="3840075"/>
                <a:gridCol w="469547"/>
                <a:gridCol w="469547"/>
                <a:gridCol w="469547"/>
                <a:gridCol w="469547"/>
                <a:gridCol w="469547"/>
              </a:tblGrid>
              <a:tr h="383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Конструкції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3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Вимоги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Зручність у використанні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Оригінальна та естетична дизайн-форма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Доступні конструкційні матеріали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Можливість виготовлення в шкільній майстерні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Екологічно чисті конструкційні матеріали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03648" y="2492896"/>
            <a:ext cx="65527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Проаналізуємо їх гідно наших вимог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Добір матеріалів та інструментів для виготовлення виробу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51720" y="2492896"/>
          <a:ext cx="4929195" cy="4170355"/>
        </p:xfrm>
        <a:graphic>
          <a:graphicData uri="http://schemas.openxmlformats.org/drawingml/2006/table">
            <a:tbl>
              <a:tblPr/>
              <a:tblGrid>
                <a:gridCol w="712332"/>
                <a:gridCol w="2045897"/>
                <a:gridCol w="2170966"/>
              </a:tblGrid>
              <a:tr h="259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№ п/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Інструменти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Матеріали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4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68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uk-UA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5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8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uk-UA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5587" marR="55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13884" y="1672734"/>
            <a:ext cx="7316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виготовлення виробу потрібні такі інструменти та матеріали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260648"/>
            <a:ext cx="3132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Висновок</a:t>
            </a:r>
            <a:endParaRPr lang="ru-RU" sz="2800" b="1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556792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Зразок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моделей-аналогів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зробити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висновок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відповідають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своєму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призначенню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Крім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вони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достатньо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точки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моделях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надають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виробам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привабливого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оригінальністю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способом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…..  для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подальшого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проектування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вибрано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конструкцію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Зразок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Висновок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Проаналізувавши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моделі-аналоги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прийш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такого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(назва виробу)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виготовляти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доступних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легких в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обробці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таких,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запропоновані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конструкції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№1.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052736"/>
          <a:ext cx="7081305" cy="3386659"/>
        </p:xfrm>
        <a:graphic>
          <a:graphicData uri="http://schemas.openxmlformats.org/drawingml/2006/table">
            <a:tbl>
              <a:tblPr/>
              <a:tblGrid>
                <a:gridCol w="495813"/>
                <a:gridCol w="2729110"/>
                <a:gridCol w="1772409"/>
                <a:gridCol w="2083973"/>
              </a:tblGrid>
              <a:tr h="5364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 виробу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7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uk-UA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п/п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Поопераційні ескізи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Послідовність   виконання роботи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Інструменти і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пристрої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963" marR="639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475656" y="0"/>
            <a:ext cx="6088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Додаткове завдання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Конструкція власного виробу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Практична робота «Вибір виробу для проектування. Пошук необхідної інформації в різних інформаційних джерелах»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7884368" y="6497960"/>
            <a:ext cx="1259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43192" cy="850106"/>
          </a:xfrm>
        </p:spPr>
        <p:txBody>
          <a:bodyPr/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Який прийом з'єднання зображено на малюнку?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251520" y="3356992"/>
          <a:ext cx="2469874" cy="1512168"/>
        </p:xfrm>
        <a:graphic>
          <a:graphicData uri="http://schemas.openxmlformats.org/presentationml/2006/ole">
            <p:oleObj spid="_x0000_s12289" name="Picture" r:id="rId4" imgW="1866900" imgH="1143000" progId="Word.Picture.8">
              <p:embed/>
            </p:oleObj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356992"/>
            <a:ext cx="15939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84984"/>
            <a:ext cx="244107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76672"/>
            <a:ext cx="399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http://www.by-hand.ru/item/view/1862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http://lightbox.su/katalog/podelki/banki/podelki-iz-banok.shtml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16832"/>
            <a:ext cx="387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http://stranamasterov.ru/node/147300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928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http://zapivo.net/vtorayazhisnveshey/item/igrushki-iz-yarlychkov-zhestyanykh-banok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212976"/>
            <a:ext cx="4108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http://www.by-hand.ru/item/view/14789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717032"/>
            <a:ext cx="3836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http://cluclu.ru/blog/podelki/702.html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29309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http://more-idey.ru/08/40-idey-iz-alyuminievyih-banok-chast-2.html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79715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http://more-idey.ru/08/40-idey-iz-alyuminievyih-banok-chast-2.html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 називається інструмент на зображені. Для чого його використовують?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сканирование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968552" cy="21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Який тип з'єднання металу зображено на малюнку?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18928"/>
          <a:stretch>
            <a:fillRect/>
          </a:stretch>
        </p:blipFill>
        <p:spPr bwMode="auto">
          <a:xfrm>
            <a:off x="3347864" y="2420888"/>
            <a:ext cx="278974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27784" y="3392705"/>
            <a:ext cx="17748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7" name="Picture 1" descr="сканирование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05064"/>
            <a:ext cx="6436533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69269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 називається інструмент на зображені. Для чого його використовують?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76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 називається інструмент на зображені. Для чого його використовують?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сканирование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140968"/>
            <a:ext cx="45595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Як </a:t>
            </a:r>
            <a:r>
              <a:rPr lang="uk-UA" sz="4000" dirty="0" smtClean="0"/>
              <a:t>називається спеціальний дерев’яний молоток для гнуття тонколистового металу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4-tub-ua.yandex.net/i?id=468179532-2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0"/>
            <a:ext cx="4464496" cy="2744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676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Як називається графічний документ що зображує виріб, визначає його конструкцію та містить дані з гідно з яких виробляють або ремонтують виріб?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9D9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732</Words>
  <Application>Microsoft Office PowerPoint</Application>
  <PresentationFormat>Экран (4:3)</PresentationFormat>
  <Paragraphs>201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Picture</vt:lpstr>
      <vt:lpstr>Слайд 1</vt:lpstr>
      <vt:lpstr>Слайд 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2013-10-28T07:08:41Z</dcterms:created>
  <dcterms:modified xsi:type="dcterms:W3CDTF">2013-11-07T08:44:52Z</dcterms:modified>
</cp:coreProperties>
</file>